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926413" y="303609"/>
            <a:ext cx="5291147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Introduction to Singapore's Monetary Policy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28600" y="1809155"/>
            <a:ext cx="340486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Singapore's monetary policy is unique, focusing on </a:t>
            </a:r>
            <a:endParaRPr lang="en-US" sz="1046" dirty="0"/>
          </a:p>
        </p:txBody>
      </p:sp>
      <p:sp>
        <p:nvSpPr>
          <p:cNvPr id="5" name="Text 2"/>
          <p:cNvSpPr/>
          <p:nvPr/>
        </p:nvSpPr>
        <p:spPr>
          <a:xfrm>
            <a:off x="228600" y="2023467"/>
            <a:ext cx="97785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managing the 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1206457" y="2023467"/>
            <a:ext cx="94984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exchange rate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2156296" y="2023467"/>
            <a:ext cx="207955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rather than traditional interest 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228600" y="2237780"/>
            <a:ext cx="37521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rates.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228600" y="2566392"/>
            <a:ext cx="28547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 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514071" y="2566392"/>
            <a:ext cx="262661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Monetary Authority of Singapore (MAS)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3140683" y="2566392"/>
            <a:ext cx="78754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acts as the 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228600" y="2780705"/>
            <a:ext cx="347172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central bank, ensuring price stability for sustainable 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228600" y="2995017"/>
            <a:ext cx="120458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economic growth.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228600" y="3314700"/>
            <a:ext cx="4114800" cy="64293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This approach is tailored to Singapore's small, open, and trade-reliant economy, where the exchange rate has a more significant impact on inflation.</a:t>
            </a:r>
            <a:endParaRPr lang="en-US" sz="1046" dirty="0"/>
          </a:p>
        </p:txBody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4950" y="1032272"/>
            <a:ext cx="2857500" cy="380761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15964" y="303609"/>
            <a:ext cx="551204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Why Exchange Rate Instead of Interest Rates?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28600" y="1752005"/>
            <a:ext cx="97955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Singapore is a </a:t>
            </a:r>
            <a:endParaRPr lang="en-US" sz="1046" dirty="0"/>
          </a:p>
        </p:txBody>
      </p:sp>
      <p:sp>
        <p:nvSpPr>
          <p:cNvPr id="5" name="Text 2"/>
          <p:cNvSpPr/>
          <p:nvPr/>
        </p:nvSpPr>
        <p:spPr>
          <a:xfrm>
            <a:off x="1208159" y="1752005"/>
            <a:ext cx="212613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small and highly open economy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3334290" y="1752005"/>
            <a:ext cx="88683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where trade 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228600" y="1966317"/>
            <a:ext cx="148919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plays a dominant role.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228600" y="2294930"/>
            <a:ext cx="356545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Gross exports and imports of goods and services are 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3794057" y="2294930"/>
            <a:ext cx="35676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more 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228600" y="2509242"/>
            <a:ext cx="138945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than 300% of its GDP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1618059" y="2509242"/>
            <a:ext cx="256120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and domestic expenditure has a high 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228600" y="2723555"/>
            <a:ext cx="104614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import content.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228600" y="3052167"/>
            <a:ext cx="167437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 such an economy, the 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1902972" y="3052167"/>
            <a:ext cx="237259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exchange rate has a much stronger 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228600" y="3266480"/>
            <a:ext cx="142104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influence on inflation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1649648" y="3266480"/>
            <a:ext cx="196012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than domestic interest rates.</a:t>
            </a:r>
            <a:endParaRPr lang="en-US" sz="1046" dirty="0"/>
          </a:p>
        </p:txBody>
      </p:sp>
      <p:sp>
        <p:nvSpPr>
          <p:cNvPr id="17" name="Text 14"/>
          <p:cNvSpPr/>
          <p:nvPr/>
        </p:nvSpPr>
        <p:spPr>
          <a:xfrm>
            <a:off x="228600" y="3586163"/>
            <a:ext cx="411480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For example, an appreciation of the Singapore dollar reduces the cost of imported goods, thereby dampening inflation.</a:t>
            </a:r>
            <a:endParaRPr lang="en-US" sz="1046" dirty="0"/>
          </a:p>
        </p:txBody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4950" y="1032272"/>
            <a:ext cx="2857500" cy="380761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753888" y="957263"/>
            <a:ext cx="363622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 S$NEER Policy Framework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28600" y="1752005"/>
            <a:ext cx="28547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 </a:t>
            </a:r>
            <a:endParaRPr lang="en-US" sz="1046" dirty="0"/>
          </a:p>
        </p:txBody>
      </p:sp>
      <p:sp>
        <p:nvSpPr>
          <p:cNvPr id="5" name="Text 2"/>
          <p:cNvSpPr/>
          <p:nvPr/>
        </p:nvSpPr>
        <p:spPr>
          <a:xfrm>
            <a:off x="514071" y="1752005"/>
            <a:ext cx="335842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Singapore Dollar Nominal Effective Exchange Rate 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228600" y="1966317"/>
            <a:ext cx="60222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(S$NEER)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830824" y="1966317"/>
            <a:ext cx="322113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is a combined index of bilateral exchange rates.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228600" y="2294930"/>
            <a:ext cx="294252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It represents the Singapore dollar against a 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3171127" y="2294930"/>
            <a:ext cx="102828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trade-weighted 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228600" y="2509242"/>
            <a:ext cx="135016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basket of currencies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1578769" y="2509242"/>
            <a:ext cx="197625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of its major trading partners.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228600" y="2837855"/>
            <a:ext cx="238202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Weights are assigned based on the 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2610622" y="2837855"/>
            <a:ext cx="133917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importance of trade 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228600" y="3052167"/>
            <a:ext cx="86684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relationships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1095449" y="3052167"/>
            <a:ext cx="126575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with each country.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228600" y="3380780"/>
            <a:ext cx="382676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This allows the Singapore dollar to perform collectively in </a:t>
            </a:r>
            <a:endParaRPr lang="en-US" sz="1046" dirty="0"/>
          </a:p>
        </p:txBody>
      </p:sp>
      <p:sp>
        <p:nvSpPr>
          <p:cNvPr id="17" name="Text 14"/>
          <p:cNvSpPr/>
          <p:nvPr/>
        </p:nvSpPr>
        <p:spPr>
          <a:xfrm>
            <a:off x="228600" y="3595092"/>
            <a:ext cx="377675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relation to its major trading partners, which is crucial for </a:t>
            </a:r>
            <a:endParaRPr lang="en-US" sz="1046" dirty="0"/>
          </a:p>
        </p:txBody>
      </p:sp>
      <p:sp>
        <p:nvSpPr>
          <p:cNvPr id="18" name="Text 15"/>
          <p:cNvSpPr/>
          <p:nvPr/>
        </p:nvSpPr>
        <p:spPr>
          <a:xfrm>
            <a:off x="228600" y="3809405"/>
            <a:ext cx="129075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general price levels</a:t>
            </a:r>
            <a:endParaRPr lang="en-US" sz="1046" dirty="0"/>
          </a:p>
        </p:txBody>
      </p:sp>
      <p:sp>
        <p:nvSpPr>
          <p:cNvPr id="19" name="Text 16"/>
          <p:cNvSpPr/>
          <p:nvPr/>
        </p:nvSpPr>
        <p:spPr>
          <a:xfrm>
            <a:off x="1519358" y="3809405"/>
            <a:ext cx="92042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in Singapore.</a:t>
            </a:r>
            <a:endParaRPr lang="en-US" sz="1046" dirty="0"/>
          </a:p>
        </p:txBody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575" y="1685925"/>
            <a:ext cx="4286250" cy="25003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87749" y="600075"/>
            <a:ext cx="336850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 Policy Band Mechanism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28600" y="1859161"/>
            <a:ext cx="365090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MAS does not set a precise level for the exchange rate. </a:t>
            </a:r>
            <a:endParaRPr lang="en-US" sz="1046" dirty="0"/>
          </a:p>
        </p:txBody>
      </p:sp>
      <p:sp>
        <p:nvSpPr>
          <p:cNvPr id="5" name="Text 2"/>
          <p:cNvSpPr/>
          <p:nvPr/>
        </p:nvSpPr>
        <p:spPr>
          <a:xfrm>
            <a:off x="228600" y="2073473"/>
            <a:ext cx="324114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Instead, the S$NEER is allowed to move within a 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3469742" y="2073473"/>
            <a:ext cx="77082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policy band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4240569" y="2073473"/>
            <a:ext cx="3831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228600" y="2402086"/>
            <a:ext cx="260347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 exact levels of this policy band are 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2832078" y="2402086"/>
            <a:ext cx="88540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not disclosed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3717485" y="2402086"/>
            <a:ext cx="43278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to the 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228600" y="2616398"/>
            <a:ext cx="44464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public.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228600" y="2945011"/>
            <a:ext cx="142191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If the S$NEER moves 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1650513" y="2945011"/>
            <a:ext cx="116373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outside this band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2814247" y="2945011"/>
            <a:ext cx="131375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MAS intervenes by 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228600" y="3159323"/>
            <a:ext cx="236846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buying or selling Singapore dollars.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228600" y="3487936"/>
            <a:ext cx="38004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This intervention ensures the S$NEER remains within the </a:t>
            </a:r>
            <a:endParaRPr lang="en-US" sz="1046" dirty="0"/>
          </a:p>
        </p:txBody>
      </p:sp>
      <p:sp>
        <p:nvSpPr>
          <p:cNvPr id="17" name="Text 14"/>
          <p:cNvSpPr/>
          <p:nvPr/>
        </p:nvSpPr>
        <p:spPr>
          <a:xfrm>
            <a:off x="228600" y="3702248"/>
            <a:ext cx="184995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desired range, maintaining </a:t>
            </a:r>
            <a:endParaRPr lang="en-US" sz="1046" dirty="0"/>
          </a:p>
        </p:txBody>
      </p:sp>
      <p:sp>
        <p:nvSpPr>
          <p:cNvPr id="18" name="Text 15"/>
          <p:cNvSpPr/>
          <p:nvPr/>
        </p:nvSpPr>
        <p:spPr>
          <a:xfrm>
            <a:off x="2078552" y="3702248"/>
            <a:ext cx="88741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price stability</a:t>
            </a:r>
            <a:endParaRPr lang="en-US" sz="1046" dirty="0"/>
          </a:p>
        </p:txBody>
      </p:sp>
      <p:sp>
        <p:nvSpPr>
          <p:cNvPr id="19" name="Text 16"/>
          <p:cNvSpPr/>
          <p:nvPr/>
        </p:nvSpPr>
        <p:spPr>
          <a:xfrm>
            <a:off x="2965968" y="3702248"/>
            <a:ext cx="3831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</a:t>
            </a:r>
            <a:endParaRPr lang="en-US" sz="1046" dirty="0"/>
          </a:p>
        </p:txBody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575" y="1328738"/>
            <a:ext cx="4286250" cy="321468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19456" y="600075"/>
            <a:ext cx="2305087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Three Policy Levers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28600" y="1857375"/>
            <a:ext cx="411480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MAS adjusts three key parameters of the S$NEER policy band:</a:t>
            </a:r>
            <a:endParaRPr lang="en-US" sz="1046" dirty="0"/>
          </a:p>
        </p:txBody>
      </p:sp>
      <p:sp>
        <p:nvSpPr>
          <p:cNvPr id="5" name="Text 2"/>
          <p:cNvSpPr/>
          <p:nvPr/>
        </p:nvSpPr>
        <p:spPr>
          <a:xfrm>
            <a:off x="500063" y="2407444"/>
            <a:ext cx="228377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 </a:t>
            </a:r>
            <a:endParaRPr lang="en-US" sz="837" dirty="0"/>
          </a:p>
        </p:txBody>
      </p:sp>
      <p:sp>
        <p:nvSpPr>
          <p:cNvPr id="6" name="Text 3"/>
          <p:cNvSpPr/>
          <p:nvPr/>
        </p:nvSpPr>
        <p:spPr>
          <a:xfrm>
            <a:off x="728439" y="2407444"/>
            <a:ext cx="29615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Slope</a:t>
            </a:r>
            <a:endParaRPr lang="en-US" sz="837" dirty="0"/>
          </a:p>
        </p:txBody>
      </p:sp>
      <p:sp>
        <p:nvSpPr>
          <p:cNvPr id="7" name="Text 4"/>
          <p:cNvSpPr/>
          <p:nvPr/>
        </p:nvSpPr>
        <p:spPr>
          <a:xfrm>
            <a:off x="342900" y="2407444"/>
            <a:ext cx="3391300" cy="32682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Influences the pace at which the Singapore dollar strengthens or weakens.</a:t>
            </a:r>
            <a:endParaRPr lang="en-US" sz="837" dirty="0"/>
          </a:p>
        </p:txBody>
      </p:sp>
      <p:sp>
        <p:nvSpPr>
          <p:cNvPr id="8" name="Text 5"/>
          <p:cNvSpPr/>
          <p:nvPr/>
        </p:nvSpPr>
        <p:spPr>
          <a:xfrm>
            <a:off x="500063" y="2750344"/>
            <a:ext cx="228377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 </a:t>
            </a:r>
            <a:endParaRPr lang="en-US" sz="837" dirty="0"/>
          </a:p>
        </p:txBody>
      </p:sp>
      <p:sp>
        <p:nvSpPr>
          <p:cNvPr id="9" name="Text 6"/>
          <p:cNvSpPr/>
          <p:nvPr/>
        </p:nvSpPr>
        <p:spPr>
          <a:xfrm>
            <a:off x="728439" y="2750344"/>
            <a:ext cx="89349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Level (Mid-point)</a:t>
            </a:r>
            <a:endParaRPr lang="en-US" sz="837" dirty="0"/>
          </a:p>
        </p:txBody>
      </p:sp>
      <p:sp>
        <p:nvSpPr>
          <p:cNvPr id="10" name="Text 7"/>
          <p:cNvSpPr/>
          <p:nvPr/>
        </p:nvSpPr>
        <p:spPr>
          <a:xfrm>
            <a:off x="342900" y="2750344"/>
            <a:ext cx="3643089" cy="32682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Allows for an immediate strengthening or weakening of the S$NEER, used in drastic situations like a recession.</a:t>
            </a:r>
            <a:endParaRPr lang="en-US" sz="837" dirty="0"/>
          </a:p>
        </p:txBody>
      </p:sp>
      <p:sp>
        <p:nvSpPr>
          <p:cNvPr id="11" name="Text 8"/>
          <p:cNvSpPr/>
          <p:nvPr/>
        </p:nvSpPr>
        <p:spPr>
          <a:xfrm>
            <a:off x="500063" y="3093244"/>
            <a:ext cx="228377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 </a:t>
            </a:r>
            <a:endParaRPr lang="en-US" sz="837" dirty="0"/>
          </a:p>
        </p:txBody>
      </p:sp>
      <p:sp>
        <p:nvSpPr>
          <p:cNvPr id="12" name="Text 9"/>
          <p:cNvSpPr/>
          <p:nvPr/>
        </p:nvSpPr>
        <p:spPr>
          <a:xfrm>
            <a:off x="728439" y="3093244"/>
            <a:ext cx="318008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Width</a:t>
            </a:r>
            <a:endParaRPr lang="en-US" sz="837" dirty="0"/>
          </a:p>
        </p:txBody>
      </p:sp>
      <p:sp>
        <p:nvSpPr>
          <p:cNvPr id="13" name="Text 10"/>
          <p:cNvSpPr/>
          <p:nvPr/>
        </p:nvSpPr>
        <p:spPr>
          <a:xfrm>
            <a:off x="1046448" y="3093244"/>
            <a:ext cx="272902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837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Determines the allowable volatility of the S$NEER.</a:t>
            </a:r>
            <a:endParaRPr lang="en-US" sz="837" dirty="0"/>
          </a:p>
        </p:txBody>
      </p:sp>
      <p:sp>
        <p:nvSpPr>
          <p:cNvPr id="14" name="Text 11"/>
          <p:cNvSpPr/>
          <p:nvPr/>
        </p:nvSpPr>
        <p:spPr>
          <a:xfrm>
            <a:off x="228600" y="3266480"/>
            <a:ext cx="266634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These parameters are reviewed at least 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2894949" y="3266480"/>
            <a:ext cx="77412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twice a year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3669069" y="3266480"/>
            <a:ext cx="61994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typically </a:t>
            </a:r>
            <a:endParaRPr lang="en-US" sz="1046" dirty="0"/>
          </a:p>
        </p:txBody>
      </p:sp>
      <p:sp>
        <p:nvSpPr>
          <p:cNvPr id="17" name="Text 14"/>
          <p:cNvSpPr/>
          <p:nvPr/>
        </p:nvSpPr>
        <p:spPr>
          <a:xfrm>
            <a:off x="228600" y="3480792"/>
            <a:ext cx="380106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 April and October, with additional reviews if conditions </a:t>
            </a:r>
            <a:endParaRPr lang="en-US" sz="1046" dirty="0"/>
          </a:p>
        </p:txBody>
      </p:sp>
      <p:sp>
        <p:nvSpPr>
          <p:cNvPr id="18" name="Text 15"/>
          <p:cNvSpPr/>
          <p:nvPr/>
        </p:nvSpPr>
        <p:spPr>
          <a:xfrm>
            <a:off x="228600" y="3695105"/>
            <a:ext cx="188639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demand immediate change.</a:t>
            </a:r>
            <a:endParaRPr lang="en-US" sz="1046" dirty="0"/>
          </a:p>
        </p:txBody>
      </p:sp>
      <p:pic>
        <p:nvPicPr>
          <p:cNvPr id="1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575" y="1328738"/>
            <a:ext cx="4286250" cy="32146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213069" y="600075"/>
            <a:ext cx="2717834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Policy Implementation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28600" y="1644848"/>
            <a:ext cx="366932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MAS implements its monetary policy primarily through </a:t>
            </a:r>
            <a:endParaRPr lang="en-US" sz="1046" dirty="0"/>
          </a:p>
        </p:txBody>
      </p:sp>
      <p:sp>
        <p:nvSpPr>
          <p:cNvPr id="5" name="Text 2"/>
          <p:cNvSpPr/>
          <p:nvPr/>
        </p:nvSpPr>
        <p:spPr>
          <a:xfrm>
            <a:off x="228600" y="1859161"/>
            <a:ext cx="158091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intervention operations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1809517" y="1859161"/>
            <a:ext cx="223599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in the spot foreign exchange (FX) 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228600" y="2073473"/>
            <a:ext cx="51951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market.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228600" y="2402086"/>
            <a:ext cx="114757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This involves the 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1376176" y="2402086"/>
            <a:ext cx="27777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sale or purchase of US dollars against the 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228600" y="2616398"/>
            <a:ext cx="108414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Singapore dollar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1312748" y="2616398"/>
            <a:ext cx="251789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as the S$-US$ pair is the most liquid.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228600" y="2936081"/>
            <a:ext cx="411480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These operations directly influence the S$NEER to keep it within the policy band.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228600" y="3487936"/>
            <a:ext cx="294395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 policy parameters are reviewed at least 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3172551" y="3487936"/>
            <a:ext cx="79697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twice a year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228600" y="3702248"/>
            <a:ext cx="405952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(typically April and October), with additional reviews possible 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228600" y="3916561"/>
            <a:ext cx="347057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if economic conditions warrant immediate changes.</a:t>
            </a:r>
            <a:endParaRPr lang="en-US" sz="1046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575" y="1328738"/>
            <a:ext cx="4286250" cy="321468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391398" y="778669"/>
            <a:ext cx="4361176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Effectiveness in Controlling Inflation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28600" y="1537692"/>
            <a:ext cx="379506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Singapore's exchange rate-centered monetary policy has </a:t>
            </a:r>
            <a:endParaRPr lang="en-US" sz="1046" dirty="0"/>
          </a:p>
        </p:txBody>
      </p:sp>
      <p:sp>
        <p:nvSpPr>
          <p:cNvPr id="5" name="Text 2"/>
          <p:cNvSpPr/>
          <p:nvPr/>
        </p:nvSpPr>
        <p:spPr>
          <a:xfrm>
            <a:off x="228600" y="1752005"/>
            <a:ext cx="159177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been highly effective in 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1820373" y="1752005"/>
            <a:ext cx="173336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maintaining price stability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3553737" y="1752005"/>
            <a:ext cx="3831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228600" y="2071688"/>
            <a:ext cx="4114800" cy="64293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By managing the S$NEER, MAS directly influences the cost of imports, which are a significant component of domestic consumption and production.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228600" y="2837855"/>
            <a:ext cx="324912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This approach has allowed Singapore to achieve 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3477723" y="2837855"/>
            <a:ext cx="52621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low and 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228600" y="3052167"/>
            <a:ext cx="137118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stable inflation rates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1599781" y="3052167"/>
            <a:ext cx="263247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over the long term, even amidst global 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228600" y="3266480"/>
            <a:ext cx="151935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economic fluctuations.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228600" y="3586163"/>
            <a:ext cx="4114800" cy="64293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International Monetary Fund (IMF) studies have consistently affirmed the effectiveness of this unique framework in delivering domestic price stability.</a:t>
            </a:r>
            <a:endParaRPr lang="en-US" sz="1046" dirty="0"/>
          </a:p>
        </p:txBody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575" y="1507331"/>
            <a:ext cx="4286250" cy="2857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75976" y="1107281"/>
            <a:ext cx="379204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Advantages and Disadvantages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28600" y="1835944"/>
            <a:ext cx="411480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Advantages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00050" y="2159198"/>
            <a:ext cx="170492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Effective Inflation Control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400050" y="2159198"/>
            <a:ext cx="3855365" cy="40898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Direct impact on import prices, crucial for a trade-dependent economy.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400050" y="2644973"/>
            <a:ext cx="90170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Price Stability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400050" y="2644973"/>
            <a:ext cx="3730628" cy="40898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Has consistently delivered low and stable inflation rates.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400050" y="3130748"/>
            <a:ext cx="195568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Supports Sustainable Growth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400050" y="3130748"/>
            <a:ext cx="3850091" cy="40898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Provides a stable economic environment for businesses.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4800600" y="1835944"/>
            <a:ext cx="411480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Disadvantages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4972050" y="2159198"/>
            <a:ext cx="193654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Limited Interest Rate Control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4972050" y="2159198"/>
            <a:ext cx="3821655" cy="40898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Domestic interest rates are largely determined by global markets.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4972050" y="2644973"/>
            <a:ext cx="159163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Export Competitiveness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4972050" y="2644973"/>
            <a:ext cx="3675348" cy="623292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A stronger currency can make exports more expensive, potentially impacting competitiveness.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4972050" y="3345061"/>
            <a:ext cx="287307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Less Direct Control over Domestic Demand</a:t>
            </a:r>
            <a:endParaRPr lang="en-US" sz="1046" dirty="0"/>
          </a:p>
        </p:txBody>
      </p:sp>
      <p:sp>
        <p:nvSpPr>
          <p:cNvPr id="17" name="Text 14"/>
          <p:cNvSpPr/>
          <p:nvPr/>
        </p:nvSpPr>
        <p:spPr>
          <a:xfrm>
            <a:off x="4972050" y="3345061"/>
            <a:ext cx="3665888" cy="623292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: Focus on exchange rate means less direct influence on domestic spending.</a:t>
            </a:r>
            <a:endParaRPr lang="en-US" sz="1046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907073" y="1335881"/>
            <a:ext cx="1329854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Conclusion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1470301" y="2073473"/>
            <a:ext cx="390235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Singapore's monetary policy stands out globally due to its </a:t>
            </a:r>
            <a:endParaRPr lang="en-US" sz="1046" dirty="0"/>
          </a:p>
        </p:txBody>
      </p:sp>
      <p:sp>
        <p:nvSpPr>
          <p:cNvPr id="5" name="Text 2"/>
          <p:cNvSpPr/>
          <p:nvPr/>
        </p:nvSpPr>
        <p:spPr>
          <a:xfrm>
            <a:off x="5372658" y="2073473"/>
            <a:ext cx="226272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exchange rate-centered approach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7635385" y="2073473"/>
            <a:ext cx="3831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591341" y="2402086"/>
            <a:ext cx="28547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The 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876812" y="2402086"/>
            <a:ext cx="132446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S$NEER policy band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2201280" y="2402086"/>
            <a:ext cx="635138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managed by MAS, is the primary tool for maintaining price stability in a highly open economy.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228600" y="2730698"/>
            <a:ext cx="613391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This unique framework, with its three adjustable levers (slope, level, and width), has proven 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6362514" y="2730698"/>
            <a:ext cx="253318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E74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highly effective in controlling inflation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228600" y="2945011"/>
            <a:ext cx="294808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and fostering sustainable economic growth.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228600" y="3264694"/>
            <a:ext cx="868680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While it differs from traditional interest rate policies, it is well-suited to Singapore's economic structure and has consistently delivered its objectives.</a:t>
            </a:r>
            <a:endParaRPr lang="en-US" sz="1046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2025-07-29T17:13:43Z</dcterms:created>
  <dcterms:modified xsi:type="dcterms:W3CDTF">2025-07-29T17:13:43Z</dcterms:modified>
</cp:coreProperties>
</file>